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6" r:id="rId3"/>
    <p:sldId id="259" r:id="rId4"/>
    <p:sldId id="260" r:id="rId5"/>
    <p:sldId id="267" r:id="rId6"/>
    <p:sldId id="261" r:id="rId7"/>
    <p:sldId id="262" r:id="rId8"/>
    <p:sldId id="292" r:id="rId9"/>
    <p:sldId id="293" r:id="rId10"/>
    <p:sldId id="263" r:id="rId11"/>
    <p:sldId id="268" r:id="rId12"/>
    <p:sldId id="294" r:id="rId13"/>
    <p:sldId id="269" r:id="rId14"/>
    <p:sldId id="270" r:id="rId15"/>
    <p:sldId id="274" r:id="rId16"/>
    <p:sldId id="275" r:id="rId17"/>
    <p:sldId id="278" r:id="rId18"/>
    <p:sldId id="277" r:id="rId19"/>
    <p:sldId id="282" r:id="rId20"/>
    <p:sldId id="295" r:id="rId21"/>
    <p:sldId id="296" r:id="rId22"/>
    <p:sldId id="297" r:id="rId23"/>
    <p:sldId id="298" r:id="rId24"/>
    <p:sldId id="290"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6" autoAdjust="0"/>
  </p:normalViewPr>
  <p:slideViewPr>
    <p:cSldViewPr>
      <p:cViewPr varScale="1">
        <p:scale>
          <a:sx n="106" d="100"/>
          <a:sy n="106" d="100"/>
        </p:scale>
        <p:origin x="176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44F80-E54B-47B2-AE47-30CDF0AB07E3}" type="datetimeFigureOut">
              <a:rPr lang="tr-TR" smtClean="0"/>
              <a:t>29.05.2025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64F18-9BD7-44AB-82F2-9D9E797330C5}" type="slidenum">
              <a:rPr lang="tr-TR" smtClean="0"/>
              <a:t>‹#›</a:t>
            </a:fld>
            <a:endParaRPr lang="tr-TR"/>
          </a:p>
        </p:txBody>
      </p:sp>
    </p:spTree>
    <p:extLst>
      <p:ext uri="{BB962C8B-B14F-4D97-AF65-F5344CB8AC3E}">
        <p14:creationId xmlns:p14="http://schemas.microsoft.com/office/powerpoint/2010/main" val="377080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264F18-9BD7-44AB-82F2-9D9E797330C5}" type="slidenum">
              <a:rPr lang="tr-TR" smtClean="0"/>
              <a:t>1</a:t>
            </a:fld>
            <a:endParaRPr lang="tr-TR"/>
          </a:p>
        </p:txBody>
      </p:sp>
    </p:spTree>
    <p:extLst>
      <p:ext uri="{BB962C8B-B14F-4D97-AF65-F5344CB8AC3E}">
        <p14:creationId xmlns:p14="http://schemas.microsoft.com/office/powerpoint/2010/main" val="321374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10D2A3B-943E-43BE-9D66-B099C9B20E28}" type="datetime1">
              <a:rPr lang="tr-TR" smtClean="0"/>
              <a:t>29.05.2025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E688A1-5D01-4D77-9D71-2C2E350155AF}"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828791A5-21F4-4AE5-A248-2A00C22D213D}" type="datetime1">
              <a:rPr lang="tr-TR" smtClean="0"/>
              <a:t>29.05.2025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E688A1-5D01-4D77-9D71-2C2E350155A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4D13525-9437-4B78-A8C7-877DE19FBC4B}" type="datetime1">
              <a:rPr lang="tr-TR" smtClean="0"/>
              <a:t>29.05.2025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E688A1-5D01-4D77-9D71-2C2E350155AF}"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7EC27EA1-511C-40E4-936D-E73DB11F397B}" type="datetime1">
              <a:rPr lang="tr-TR" smtClean="0"/>
              <a:t>29.05.2025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E688A1-5D01-4D77-9D71-2C2E350155AF}" type="slidenum">
              <a:rPr lang="tr-TR" smtClean="0"/>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99892CF-4520-4949-A7B9-D752590BB61F}" type="datetime1">
              <a:rPr lang="tr-TR" smtClean="0"/>
              <a:t>29.05.2025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E688A1-5D01-4D77-9D71-2C2E350155AF}"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0F1EB624-5F5F-4F3C-AF0E-EFDC3C653C48}" type="datetime1">
              <a:rPr lang="tr-TR" smtClean="0"/>
              <a:t>29.05.2025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E688A1-5D01-4D77-9D71-2C2E350155AF}"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F74D183-87E7-473B-9A99-05EAA8E78603}" type="datetime1">
              <a:rPr lang="tr-TR" smtClean="0"/>
              <a:t>29.05.2025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AE688A1-5D01-4D77-9D71-2C2E350155A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FD97FAE9-8F72-45C1-B6CC-0D8D290CA247}" type="datetime1">
              <a:rPr lang="tr-TR" smtClean="0"/>
              <a:t>29.05.2025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AE688A1-5D01-4D77-9D71-2C2E350155A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8491BB2-1273-47F8-8DE5-2D497899AF0A}" type="datetime1">
              <a:rPr lang="tr-TR" smtClean="0"/>
              <a:t>29.05.2025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AE688A1-5D01-4D77-9D71-2C2E350155A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6B3E260-4C70-4D98-B8AC-9973F46C02DA}" type="datetime1">
              <a:rPr lang="tr-TR" smtClean="0"/>
              <a:t>29.05.2025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E688A1-5D01-4D77-9D71-2C2E350155AF}"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C262D3B-C671-465F-9B23-0096EF65F20A}" type="datetime1">
              <a:rPr lang="tr-TR" smtClean="0"/>
              <a:t>29.05.2025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E688A1-5D01-4D77-9D71-2C2E350155AF}"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6E2BA14-1589-48A0-851D-676F584C7A74}" type="datetime1">
              <a:rPr lang="tr-TR" smtClean="0"/>
              <a:t>29.05.2025</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AE688A1-5D01-4D77-9D71-2C2E350155AF}"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260648"/>
            <a:ext cx="7772400" cy="2331690"/>
          </a:xfrm>
        </p:spPr>
        <p:txBody>
          <a:bodyPr/>
          <a:lstStyle/>
          <a:p>
            <a:r>
              <a:rPr lang="tr-TR" b="1" dirty="0"/>
              <a:t>EYDES NEDİR ?</a:t>
            </a:r>
            <a:br>
              <a:rPr lang="tr-TR" b="1" dirty="0"/>
            </a:br>
            <a:br>
              <a:rPr lang="tr-TR" b="1" dirty="0"/>
            </a:br>
            <a:endParaRPr lang="tr-TR" b="1" dirty="0"/>
          </a:p>
        </p:txBody>
      </p:sp>
      <p:sp>
        <p:nvSpPr>
          <p:cNvPr id="3" name="Alt Başlık 2"/>
          <p:cNvSpPr>
            <a:spLocks noGrp="1"/>
          </p:cNvSpPr>
          <p:nvPr>
            <p:ph type="subTitle" idx="1"/>
          </p:nvPr>
        </p:nvSpPr>
        <p:spPr>
          <a:xfrm>
            <a:off x="1331640" y="4005064"/>
            <a:ext cx="6480720" cy="2088232"/>
          </a:xfrm>
        </p:spPr>
        <p:txBody>
          <a:bodyPr>
            <a:normAutofit/>
          </a:bodyPr>
          <a:lstStyle/>
          <a:p>
            <a:r>
              <a:rPr lang="tr-TR" dirty="0">
                <a:solidFill>
                  <a:schemeClr val="tx2"/>
                </a:solidFill>
                <a:latin typeface="Cambria" panose="02040503050406030204" pitchFamily="18" charset="0"/>
              </a:rPr>
              <a:t>Elektronik Yayın Derleme Sistemidir. Başka bir deyişle ülkemizin dijital hafızasıdır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7" y="1124744"/>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9AE688A1-5D01-4D77-9D71-2C2E350155AF}" type="slidenum">
              <a:rPr lang="tr-TR" smtClean="0"/>
              <a:t>1</a:t>
            </a:fld>
            <a:endParaRPr lang="tr-TR"/>
          </a:p>
        </p:txBody>
      </p:sp>
    </p:spTree>
    <p:extLst>
      <p:ext uri="{BB962C8B-B14F-4D97-AF65-F5344CB8AC3E}">
        <p14:creationId xmlns:p14="http://schemas.microsoft.com/office/powerpoint/2010/main" val="62089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296144"/>
          </a:xfrm>
        </p:spPr>
        <p:txBody>
          <a:bodyPr>
            <a:normAutofit fontScale="90000"/>
          </a:bodyPr>
          <a:lstStyle/>
          <a:p>
            <a:br>
              <a:rPr lang="tr-TR" sz="1600" b="1" dirty="0"/>
            </a:br>
            <a:r>
              <a:rPr lang="tr-TR" sz="1600" b="1" dirty="0"/>
              <a:t>EĞİTİM  KURUMLARI İÇİN MÜKELLEF BİLGİ GİRİŞİ</a:t>
            </a:r>
            <a:br>
              <a:rPr lang="tr-TR" sz="1600" dirty="0"/>
            </a:br>
            <a:r>
              <a:rPr lang="tr-TR" sz="2000" dirty="0"/>
              <a:t>Eğitim kurumu sekmesini işaretleyen mükelleflerin karşısına gelen bu ekrandaki bilgiler </a:t>
            </a:r>
            <a:r>
              <a:rPr lang="tr-TR" sz="2000" dirty="0" err="1"/>
              <a:t>doldurulur.İlgili</a:t>
            </a:r>
            <a:r>
              <a:rPr lang="tr-TR" sz="2000" dirty="0"/>
              <a:t> Üniversite ve Fakülte seçilerek </a:t>
            </a:r>
            <a:r>
              <a:rPr lang="tr-TR" sz="2000" dirty="0">
                <a:solidFill>
                  <a:srgbClr val="FF0000"/>
                </a:solidFill>
              </a:rPr>
              <a:t>Yetkili kişi </a:t>
            </a:r>
            <a:r>
              <a:rPr lang="tr-TR" sz="2000" dirty="0"/>
              <a:t>kısmına yayınla ilgili sorumlu bir isim (yayıncı, editör, veya kurumdan yetkili biri) </a:t>
            </a:r>
            <a:r>
              <a:rPr lang="tr-TR" sz="2000" dirty="0">
                <a:solidFill>
                  <a:srgbClr val="FF0000"/>
                </a:solidFill>
              </a:rPr>
              <a:t>Sistem yetkilisi </a:t>
            </a:r>
            <a:r>
              <a:rPr lang="tr-TR" sz="2000" dirty="0"/>
              <a:t>kısmına ise yayınları sisteme yükleyecek olan ve kurumla iletişim içinde olan kişinin eklenmesi  beklenir.</a:t>
            </a:r>
          </a:p>
        </p:txBody>
      </p:sp>
      <p:sp>
        <p:nvSpPr>
          <p:cNvPr id="4" name="Slayt Numarası Yer Tutucusu 3"/>
          <p:cNvSpPr>
            <a:spLocks noGrp="1"/>
          </p:cNvSpPr>
          <p:nvPr>
            <p:ph type="sldNum" sz="quarter" idx="12"/>
          </p:nvPr>
        </p:nvSpPr>
        <p:spPr/>
        <p:txBody>
          <a:bodyPr/>
          <a:lstStyle/>
          <a:p>
            <a:fld id="{9AE688A1-5D01-4D77-9D71-2C2E350155AF}" type="slidenum">
              <a:rPr lang="tr-TR" smtClean="0"/>
              <a:t>10</a:t>
            </a:fld>
            <a:endParaRPr lang="tr-TR"/>
          </a:p>
        </p:txBody>
      </p:sp>
      <p:sp>
        <p:nvSpPr>
          <p:cNvPr id="6" name="İçerik Yer Tutucusu 5">
            <a:extLst>
              <a:ext uri="{FF2B5EF4-FFF2-40B4-BE49-F238E27FC236}">
                <a16:creationId xmlns:a16="http://schemas.microsoft.com/office/drawing/2014/main" id="{1F6782C0-AF0B-41DA-B15B-2C57ED586B61}"/>
              </a:ext>
            </a:extLst>
          </p:cNvPr>
          <p:cNvSpPr>
            <a:spLocks noGrp="1"/>
          </p:cNvSpPr>
          <p:nvPr>
            <p:ph idx="1"/>
          </p:nvPr>
        </p:nvSpPr>
        <p:spPr/>
        <p:txBody>
          <a:bodyPr/>
          <a:lstStyle/>
          <a:p>
            <a:endParaRPr lang="tr-TR"/>
          </a:p>
        </p:txBody>
      </p:sp>
      <p:pic>
        <p:nvPicPr>
          <p:cNvPr id="8" name="Resim 7">
            <a:extLst>
              <a:ext uri="{FF2B5EF4-FFF2-40B4-BE49-F238E27FC236}">
                <a16:creationId xmlns:a16="http://schemas.microsoft.com/office/drawing/2014/main" id="{8502B9C4-8EA7-4C02-BE97-5FE8D5BE7803}"/>
              </a:ext>
            </a:extLst>
          </p:cNvPr>
          <p:cNvPicPr>
            <a:picLocks noChangeAspect="1"/>
          </p:cNvPicPr>
          <p:nvPr/>
        </p:nvPicPr>
        <p:blipFill>
          <a:blip r:embed="rId2"/>
          <a:stretch>
            <a:fillRect/>
          </a:stretch>
        </p:blipFill>
        <p:spPr>
          <a:xfrm>
            <a:off x="143508" y="2132856"/>
            <a:ext cx="8856984" cy="4897366"/>
          </a:xfrm>
          <a:prstGeom prst="rect">
            <a:avLst/>
          </a:prstGeom>
        </p:spPr>
      </p:pic>
    </p:spTree>
    <p:extLst>
      <p:ext uri="{BB962C8B-B14F-4D97-AF65-F5344CB8AC3E}">
        <p14:creationId xmlns:p14="http://schemas.microsoft.com/office/powerpoint/2010/main" val="187801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Bireysel eser sahibi sekmesini  işaretleyen kişi T.C kimlik </a:t>
            </a:r>
            <a:r>
              <a:rPr lang="tr-TR" sz="2400" dirty="0" err="1"/>
              <a:t>nosu</a:t>
            </a:r>
            <a:r>
              <a:rPr lang="tr-TR" sz="2400" dirty="0"/>
              <a:t> ve e-posta adresiyle mükellef bilgi kaydını tamamlayarak, daha sonra sisteme bu e-posta ve şifresiyle giriş yapar.</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916832"/>
            <a:ext cx="8856984" cy="4941168"/>
          </a:xfrm>
        </p:spPr>
      </p:pic>
      <p:sp>
        <p:nvSpPr>
          <p:cNvPr id="4" name="Slayt Numarası Yer Tutucusu 3"/>
          <p:cNvSpPr>
            <a:spLocks noGrp="1"/>
          </p:cNvSpPr>
          <p:nvPr>
            <p:ph type="sldNum" sz="quarter" idx="12"/>
          </p:nvPr>
        </p:nvSpPr>
        <p:spPr/>
        <p:txBody>
          <a:bodyPr/>
          <a:lstStyle/>
          <a:p>
            <a:fld id="{9AE688A1-5D01-4D77-9D71-2C2E350155AF}" type="slidenum">
              <a:rPr lang="tr-TR" smtClean="0"/>
              <a:t>11</a:t>
            </a:fld>
            <a:endParaRPr lang="tr-TR"/>
          </a:p>
        </p:txBody>
      </p:sp>
    </p:spTree>
    <p:extLst>
      <p:ext uri="{BB962C8B-B14F-4D97-AF65-F5344CB8AC3E}">
        <p14:creationId xmlns:p14="http://schemas.microsoft.com/office/powerpoint/2010/main" val="156746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Üyelik kaydını tamamlayan mükelleflere sistem yetkilisi tarafından gönderilen onay ve aktivasyon kodu ile üyelik aktif hale getirilir. Bundan sonra yükleme aşamasına geçilir.</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674938"/>
            <a:ext cx="7848872" cy="392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9AE688A1-5D01-4D77-9D71-2C2E350155AF}" type="slidenum">
              <a:rPr lang="tr-TR" smtClean="0"/>
              <a:t>12</a:t>
            </a:fld>
            <a:endParaRPr lang="tr-TR"/>
          </a:p>
        </p:txBody>
      </p:sp>
    </p:spTree>
    <p:extLst>
      <p:ext uri="{BB962C8B-B14F-4D97-AF65-F5344CB8AC3E}">
        <p14:creationId xmlns:p14="http://schemas.microsoft.com/office/powerpoint/2010/main" val="140280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564904"/>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Başlık 2"/>
          <p:cNvSpPr>
            <a:spLocks noGrp="1"/>
          </p:cNvSpPr>
          <p:nvPr>
            <p:ph type="title"/>
          </p:nvPr>
        </p:nvSpPr>
        <p:spPr/>
        <p:txBody>
          <a:bodyPr>
            <a:normAutofit fontScale="90000"/>
          </a:bodyPr>
          <a:lstStyle/>
          <a:p>
            <a:r>
              <a:rPr lang="tr-TR" b="1" dirty="0"/>
              <a:t>ELEKTRONİK YAYINLARIN SİSTEME YÜKLENMESİ</a:t>
            </a:r>
          </a:p>
        </p:txBody>
      </p:sp>
      <p:sp>
        <p:nvSpPr>
          <p:cNvPr id="4" name="Slayt Numarası Yer Tutucusu 3"/>
          <p:cNvSpPr>
            <a:spLocks noGrp="1"/>
          </p:cNvSpPr>
          <p:nvPr>
            <p:ph type="sldNum" sz="quarter" idx="12"/>
          </p:nvPr>
        </p:nvSpPr>
        <p:spPr/>
        <p:txBody>
          <a:bodyPr/>
          <a:lstStyle/>
          <a:p>
            <a:fld id="{9AE688A1-5D01-4D77-9D71-2C2E350155AF}" type="slidenum">
              <a:rPr lang="tr-TR" smtClean="0"/>
              <a:t>13</a:t>
            </a:fld>
            <a:endParaRPr lang="tr-TR"/>
          </a:p>
        </p:txBody>
      </p:sp>
    </p:spTree>
    <p:extLst>
      <p:ext uri="{BB962C8B-B14F-4D97-AF65-F5344CB8AC3E}">
        <p14:creationId xmlns:p14="http://schemas.microsoft.com/office/powerpoint/2010/main" val="375500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Yüklenmek istenen materyal türüne göre seçim yapılır </a:t>
            </a:r>
          </a:p>
        </p:txBody>
      </p:sp>
      <p:sp>
        <p:nvSpPr>
          <p:cNvPr id="4" name="Slayt Numarası Yer Tutucusu 3"/>
          <p:cNvSpPr>
            <a:spLocks noGrp="1"/>
          </p:cNvSpPr>
          <p:nvPr>
            <p:ph type="sldNum" sz="quarter" idx="12"/>
          </p:nvPr>
        </p:nvSpPr>
        <p:spPr/>
        <p:txBody>
          <a:bodyPr/>
          <a:lstStyle/>
          <a:p>
            <a:fld id="{9AE688A1-5D01-4D77-9D71-2C2E350155AF}" type="slidenum">
              <a:rPr lang="tr-TR" smtClean="0"/>
              <a:t>14</a:t>
            </a:fld>
            <a:endParaRPr lang="tr-TR"/>
          </a:p>
        </p:txBody>
      </p:sp>
      <p:pic>
        <p:nvPicPr>
          <p:cNvPr id="8" name="İçerik Yer Tutucusu 7">
            <a:extLst>
              <a:ext uri="{FF2B5EF4-FFF2-40B4-BE49-F238E27FC236}">
                <a16:creationId xmlns:a16="http://schemas.microsoft.com/office/drawing/2014/main" id="{44200A70-3E88-4D39-9BAB-83EBB2F36295}"/>
              </a:ext>
            </a:extLst>
          </p:cNvPr>
          <p:cNvPicPr>
            <a:picLocks noGrp="1" noChangeAspect="1"/>
          </p:cNvPicPr>
          <p:nvPr>
            <p:ph idx="1"/>
          </p:nvPr>
        </p:nvPicPr>
        <p:blipFill>
          <a:blip r:embed="rId2"/>
          <a:stretch>
            <a:fillRect/>
          </a:stretch>
        </p:blipFill>
        <p:spPr>
          <a:xfrm>
            <a:off x="179512" y="1705893"/>
            <a:ext cx="8784976" cy="4909395"/>
          </a:xfrm>
        </p:spPr>
      </p:pic>
    </p:spTree>
    <p:extLst>
      <p:ext uri="{BB962C8B-B14F-4D97-AF65-F5344CB8AC3E}">
        <p14:creationId xmlns:p14="http://schemas.microsoft.com/office/powerpoint/2010/main" val="35776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548680"/>
            <a:ext cx="8229600" cy="1252728"/>
          </a:xfrm>
        </p:spPr>
        <p:txBody>
          <a:bodyPr>
            <a:noAutofit/>
          </a:bodyPr>
          <a:lstStyle/>
          <a:p>
            <a:r>
              <a:rPr lang="tr-TR" sz="3200" dirty="0"/>
              <a:t>E-kitaplar için ilgili alan seçilerek </a:t>
            </a:r>
            <a:r>
              <a:rPr lang="tr-TR" sz="3200" dirty="0" err="1"/>
              <a:t>ısbn</a:t>
            </a:r>
            <a:r>
              <a:rPr lang="tr-TR" sz="3200" dirty="0"/>
              <a:t> sorgusu yapıldıktan sonra materyalin kapak ve içerik yüklemesi yapılır </a:t>
            </a:r>
          </a:p>
        </p:txBody>
      </p:sp>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2564904"/>
            <a:ext cx="8712968" cy="4176464"/>
          </a:xfrm>
        </p:spPr>
      </p:pic>
      <p:sp>
        <p:nvSpPr>
          <p:cNvPr id="4" name="Slayt Numarası Yer Tutucusu 3"/>
          <p:cNvSpPr>
            <a:spLocks noGrp="1"/>
          </p:cNvSpPr>
          <p:nvPr>
            <p:ph type="sldNum" sz="quarter" idx="12"/>
          </p:nvPr>
        </p:nvSpPr>
        <p:spPr/>
        <p:txBody>
          <a:bodyPr/>
          <a:lstStyle/>
          <a:p>
            <a:fld id="{9AE688A1-5D01-4D77-9D71-2C2E350155AF}" type="slidenum">
              <a:rPr lang="tr-TR" smtClean="0"/>
              <a:t>15</a:t>
            </a:fld>
            <a:endParaRPr lang="tr-TR"/>
          </a:p>
        </p:txBody>
      </p:sp>
    </p:spTree>
    <p:extLst>
      <p:ext uri="{BB962C8B-B14F-4D97-AF65-F5344CB8AC3E}">
        <p14:creationId xmlns:p14="http://schemas.microsoft.com/office/powerpoint/2010/main" val="388985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2420888"/>
            <a:ext cx="8928992" cy="4320480"/>
          </a:xfrm>
        </p:spPr>
      </p:pic>
      <p:sp>
        <p:nvSpPr>
          <p:cNvPr id="3" name="Başlık 2"/>
          <p:cNvSpPr>
            <a:spLocks noGrp="1"/>
          </p:cNvSpPr>
          <p:nvPr>
            <p:ph type="title"/>
          </p:nvPr>
        </p:nvSpPr>
        <p:spPr/>
        <p:txBody>
          <a:bodyPr>
            <a:noAutofit/>
          </a:bodyPr>
          <a:lstStyle/>
          <a:p>
            <a:r>
              <a:rPr lang="tr-TR" sz="3600" dirty="0">
                <a:solidFill>
                  <a:srgbClr val="FF0000"/>
                </a:solidFill>
              </a:rPr>
              <a:t>E-süreli yayınlar </a:t>
            </a:r>
            <a:r>
              <a:rPr lang="tr-TR" sz="3200" dirty="0"/>
              <a:t>için ilgili alan seçilerek gelen ekranda öncelikle </a:t>
            </a:r>
            <a:r>
              <a:rPr lang="tr-TR" sz="3200" dirty="0" err="1"/>
              <a:t>ıssn</a:t>
            </a:r>
            <a:r>
              <a:rPr lang="tr-TR" sz="3200" dirty="0"/>
              <a:t> sorgusu yapılarak künye bilgileri çağırılır</a:t>
            </a:r>
          </a:p>
        </p:txBody>
      </p:sp>
      <p:sp>
        <p:nvSpPr>
          <p:cNvPr id="5" name="Slayt Numarası Yer Tutucusu 4"/>
          <p:cNvSpPr>
            <a:spLocks noGrp="1"/>
          </p:cNvSpPr>
          <p:nvPr>
            <p:ph type="sldNum" sz="quarter" idx="12"/>
          </p:nvPr>
        </p:nvSpPr>
        <p:spPr/>
        <p:txBody>
          <a:bodyPr/>
          <a:lstStyle/>
          <a:p>
            <a:fld id="{9AE688A1-5D01-4D77-9D71-2C2E350155AF}" type="slidenum">
              <a:rPr lang="tr-TR" smtClean="0"/>
              <a:t>16</a:t>
            </a:fld>
            <a:endParaRPr lang="tr-TR"/>
          </a:p>
        </p:txBody>
      </p:sp>
    </p:spTree>
    <p:extLst>
      <p:ext uri="{BB962C8B-B14F-4D97-AF65-F5344CB8AC3E}">
        <p14:creationId xmlns:p14="http://schemas.microsoft.com/office/powerpoint/2010/main" val="133573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19256" cy="1794528"/>
          </a:xfrm>
        </p:spPr>
        <p:txBody>
          <a:bodyPr>
            <a:noAutofit/>
          </a:bodyPr>
          <a:lstStyle/>
          <a:p>
            <a:r>
              <a:rPr lang="tr-TR" sz="2800" dirty="0"/>
              <a:t>Sayı eklerken materyal adının yanındaki yeşil kutucukla ekleme yapılır. Böylece her sayı için ayrı bir künye açmaya gerek kalmadan ekleme yöntemiyle          ilerlenir. </a:t>
            </a:r>
          </a:p>
        </p:txBody>
      </p:sp>
      <p:sp>
        <p:nvSpPr>
          <p:cNvPr id="4" name="Slayt Numarası Yer Tutucusu 3"/>
          <p:cNvSpPr>
            <a:spLocks noGrp="1"/>
          </p:cNvSpPr>
          <p:nvPr>
            <p:ph type="sldNum" sz="quarter" idx="12"/>
          </p:nvPr>
        </p:nvSpPr>
        <p:spPr/>
        <p:txBody>
          <a:bodyPr/>
          <a:lstStyle/>
          <a:p>
            <a:fld id="{9AE688A1-5D01-4D77-9D71-2C2E350155AF}" type="slidenum">
              <a:rPr lang="tr-TR" smtClean="0"/>
              <a:t>17</a:t>
            </a:fld>
            <a:endParaRPr lang="tr-TR"/>
          </a:p>
        </p:txBody>
      </p:sp>
      <p:sp>
        <p:nvSpPr>
          <p:cNvPr id="5" name="İçerik Yer Tutucusu 4">
            <a:extLst>
              <a:ext uri="{FF2B5EF4-FFF2-40B4-BE49-F238E27FC236}">
                <a16:creationId xmlns:a16="http://schemas.microsoft.com/office/drawing/2014/main" id="{7BEC2AFC-AC46-4B98-B745-C7D27F57D6A8}"/>
              </a:ext>
            </a:extLst>
          </p:cNvPr>
          <p:cNvSpPr>
            <a:spLocks noGrp="1"/>
          </p:cNvSpPr>
          <p:nvPr>
            <p:ph idx="1"/>
          </p:nvPr>
        </p:nvSpPr>
        <p:spPr/>
        <p:txBody>
          <a:bodyPr/>
          <a:lstStyle/>
          <a:p>
            <a:endParaRPr lang="tr-TR"/>
          </a:p>
        </p:txBody>
      </p:sp>
      <p:pic>
        <p:nvPicPr>
          <p:cNvPr id="8" name="Resim 7">
            <a:extLst>
              <a:ext uri="{FF2B5EF4-FFF2-40B4-BE49-F238E27FC236}">
                <a16:creationId xmlns:a16="http://schemas.microsoft.com/office/drawing/2014/main" id="{F6800721-04C3-4808-A180-8A65E7D83E48}"/>
              </a:ext>
            </a:extLst>
          </p:cNvPr>
          <p:cNvPicPr>
            <a:picLocks noChangeAspect="1"/>
          </p:cNvPicPr>
          <p:nvPr/>
        </p:nvPicPr>
        <p:blipFill>
          <a:blip r:embed="rId2"/>
          <a:stretch>
            <a:fillRect/>
          </a:stretch>
        </p:blipFill>
        <p:spPr>
          <a:xfrm>
            <a:off x="66328" y="908720"/>
            <a:ext cx="9001000" cy="6107483"/>
          </a:xfrm>
          <a:prstGeom prst="rect">
            <a:avLst/>
          </a:prstGeom>
        </p:spPr>
      </p:pic>
    </p:spTree>
    <p:extLst>
      <p:ext uri="{BB962C8B-B14F-4D97-AF65-F5344CB8AC3E}">
        <p14:creationId xmlns:p14="http://schemas.microsoft.com/office/powerpoint/2010/main" val="206654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2321495"/>
            <a:ext cx="9001000" cy="4419873"/>
          </a:xfrm>
        </p:spPr>
      </p:pic>
      <p:sp>
        <p:nvSpPr>
          <p:cNvPr id="3" name="Başlık 2"/>
          <p:cNvSpPr>
            <a:spLocks noGrp="1"/>
          </p:cNvSpPr>
          <p:nvPr>
            <p:ph type="title"/>
          </p:nvPr>
        </p:nvSpPr>
        <p:spPr/>
        <p:txBody>
          <a:bodyPr>
            <a:noAutofit/>
          </a:bodyPr>
          <a:lstStyle/>
          <a:p>
            <a:r>
              <a:rPr lang="tr-TR" sz="2800" dirty="0"/>
              <a:t>E-süreli yayın yüklemesi tamamlandıktan sonra yukarıda künye bilgilerinin; aşağıda sayılarının sıralandığı ekran kaydına erişilir.</a:t>
            </a:r>
          </a:p>
        </p:txBody>
      </p:sp>
      <p:sp>
        <p:nvSpPr>
          <p:cNvPr id="4" name="Slayt Numarası Yer Tutucusu 3"/>
          <p:cNvSpPr>
            <a:spLocks noGrp="1"/>
          </p:cNvSpPr>
          <p:nvPr>
            <p:ph type="sldNum" sz="quarter" idx="12"/>
          </p:nvPr>
        </p:nvSpPr>
        <p:spPr/>
        <p:txBody>
          <a:bodyPr/>
          <a:lstStyle/>
          <a:p>
            <a:fld id="{9AE688A1-5D01-4D77-9D71-2C2E350155AF}" type="slidenum">
              <a:rPr lang="tr-TR" smtClean="0"/>
              <a:t>18</a:t>
            </a:fld>
            <a:endParaRPr lang="tr-TR"/>
          </a:p>
        </p:txBody>
      </p:sp>
    </p:spTree>
    <p:extLst>
      <p:ext uri="{BB962C8B-B14F-4D97-AF65-F5344CB8AC3E}">
        <p14:creationId xmlns:p14="http://schemas.microsoft.com/office/powerpoint/2010/main" val="380949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Tezler ve </a:t>
            </a:r>
            <a:r>
              <a:rPr lang="tr-TR" dirty="0" err="1"/>
              <a:t>kitapdışı</a:t>
            </a:r>
            <a:r>
              <a:rPr lang="tr-TR" dirty="0"/>
              <a:t> materyallerde de aynı yöntem izlenerek ilerlenebilir.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74938"/>
            <a:ext cx="8784975" cy="392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9AE688A1-5D01-4D77-9D71-2C2E350155AF}" type="slidenum">
              <a:rPr lang="tr-TR" smtClean="0"/>
              <a:t>19</a:t>
            </a:fld>
            <a:endParaRPr lang="tr-TR"/>
          </a:p>
        </p:txBody>
      </p:sp>
    </p:spTree>
    <p:extLst>
      <p:ext uri="{BB962C8B-B14F-4D97-AF65-F5344CB8AC3E}">
        <p14:creationId xmlns:p14="http://schemas.microsoft.com/office/powerpoint/2010/main" val="412402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784976" cy="5635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457200" y="274638"/>
            <a:ext cx="8229600" cy="504000"/>
          </a:xfrm>
        </p:spPr>
        <p:txBody>
          <a:bodyPr>
            <a:normAutofit fontScale="90000"/>
          </a:bodyPr>
          <a:lstStyle/>
          <a:p>
            <a:r>
              <a:rPr lang="tr-TR" b="1" dirty="0">
                <a:ln w="12700">
                  <a:solidFill>
                    <a:schemeClr val="tx2">
                      <a:satMod val="155000"/>
                    </a:schemeClr>
                  </a:solidFill>
                  <a:prstDash val="solid"/>
                </a:ln>
                <a:effectLst>
                  <a:outerShdw blurRad="41275" dist="20320" dir="1800000" algn="tl" rotWithShape="0">
                    <a:srgbClr val="000000">
                      <a:alpha val="40000"/>
                    </a:srgbClr>
                  </a:outerShdw>
                </a:effectLst>
              </a:rPr>
              <a:t>UYGULAMA</a:t>
            </a:r>
            <a:endParaRPr lang="tr-TR" dirty="0"/>
          </a:p>
        </p:txBody>
      </p:sp>
      <p:sp>
        <p:nvSpPr>
          <p:cNvPr id="4" name="Slayt Numarası Yer Tutucusu 3"/>
          <p:cNvSpPr>
            <a:spLocks noGrp="1"/>
          </p:cNvSpPr>
          <p:nvPr>
            <p:ph type="sldNum" sz="quarter" idx="12"/>
          </p:nvPr>
        </p:nvSpPr>
        <p:spPr/>
        <p:txBody>
          <a:bodyPr/>
          <a:lstStyle/>
          <a:p>
            <a:fld id="{9AE688A1-5D01-4D77-9D71-2C2E350155AF}" type="slidenum">
              <a:rPr lang="tr-TR" smtClean="0"/>
              <a:t>2</a:t>
            </a:fld>
            <a:endParaRPr lang="tr-TR"/>
          </a:p>
        </p:txBody>
      </p:sp>
    </p:spTree>
    <p:extLst>
      <p:ext uri="{BB962C8B-B14F-4D97-AF65-F5344CB8AC3E}">
        <p14:creationId xmlns:p14="http://schemas.microsoft.com/office/powerpoint/2010/main" val="113329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4C83032C-2EF4-4D4A-93E2-9017D292BE78}"/>
              </a:ext>
            </a:extLst>
          </p:cNvPr>
          <p:cNvSpPr>
            <a:spLocks noGrp="1"/>
          </p:cNvSpPr>
          <p:nvPr>
            <p:ph idx="1"/>
          </p:nvPr>
        </p:nvSpPr>
        <p:spPr>
          <a:xfrm>
            <a:off x="611560" y="4365104"/>
            <a:ext cx="7408333" cy="2409131"/>
          </a:xfrm>
        </p:spPr>
        <p:txBody>
          <a:bodyPr>
            <a:normAutofit fontScale="92500" lnSpcReduction="10000"/>
          </a:bodyPr>
          <a:lstStyle/>
          <a:p>
            <a:pPr marL="0" indent="0">
              <a:buNone/>
            </a:pPr>
            <a:r>
              <a:rPr lang="tr-TR" b="1" dirty="0">
                <a:solidFill>
                  <a:schemeClr val="tx2">
                    <a:lumMod val="60000"/>
                    <a:lumOff val="40000"/>
                  </a:schemeClr>
                </a:solidFill>
                <a:latin typeface="Times New Roman" panose="02020603050405020304" pitchFamily="18" charset="0"/>
                <a:cs typeface="Times New Roman" panose="02020603050405020304" pitchFamily="18" charset="0"/>
              </a:rPr>
              <a:t>Soru 1. </a:t>
            </a:r>
            <a:r>
              <a:rPr lang="tr-TR" dirty="0">
                <a:solidFill>
                  <a:schemeClr val="tx1"/>
                </a:solidFill>
                <a:latin typeface="Times New Roman" panose="02020603050405020304" pitchFamily="18" charset="0"/>
                <a:cs typeface="Times New Roman" panose="02020603050405020304" pitchFamily="18" charset="0"/>
              </a:rPr>
              <a:t>Mükellefi olduğum materyali yükledim ancak sistemde göremiyorum neden?</a:t>
            </a:r>
          </a:p>
          <a:p>
            <a:pPr marL="0" indent="0">
              <a:buNone/>
            </a:pPr>
            <a:endParaRPr lang="tr-TR" dirty="0">
              <a:solidFill>
                <a:schemeClr val="tx1"/>
              </a:solidFill>
              <a:latin typeface="Times New Roman" panose="02020603050405020304" pitchFamily="18" charset="0"/>
              <a:cs typeface="Times New Roman" panose="02020603050405020304" pitchFamily="18" charset="0"/>
            </a:endParaRPr>
          </a:p>
          <a:p>
            <a:pPr marL="0" indent="0">
              <a:buNone/>
            </a:pPr>
            <a:r>
              <a:rPr lang="tr-TR" b="1" dirty="0">
                <a:solidFill>
                  <a:schemeClr val="tx2">
                    <a:lumMod val="60000"/>
                    <a:lumOff val="40000"/>
                  </a:schemeClr>
                </a:solidFill>
                <a:latin typeface="Times New Roman" panose="02020603050405020304" pitchFamily="18" charset="0"/>
                <a:cs typeface="Times New Roman" panose="02020603050405020304" pitchFamily="18" charset="0"/>
              </a:rPr>
              <a:t>Cevap 1.</a:t>
            </a:r>
            <a:r>
              <a:rPr lang="tr-TR" dirty="0">
                <a:solidFill>
                  <a:schemeClr val="tx1"/>
                </a:solidFill>
                <a:latin typeface="Times New Roman" panose="02020603050405020304" pitchFamily="18" charset="0"/>
                <a:cs typeface="Times New Roman" panose="02020603050405020304" pitchFamily="18" charset="0"/>
              </a:rPr>
              <a:t>EYDES ekranında sağ üst köşede yer alan onaylı, onaysız, </a:t>
            </a:r>
            <a:r>
              <a:rPr lang="tr-TR" dirty="0" err="1">
                <a:solidFill>
                  <a:schemeClr val="tx1"/>
                </a:solidFill>
                <a:latin typeface="Times New Roman" panose="02020603050405020304" pitchFamily="18" charset="0"/>
                <a:cs typeface="Times New Roman" panose="02020603050405020304" pitchFamily="18" charset="0"/>
              </a:rPr>
              <a:t>red</a:t>
            </a:r>
            <a:r>
              <a:rPr lang="tr-TR" dirty="0">
                <a:solidFill>
                  <a:schemeClr val="tx1"/>
                </a:solidFill>
                <a:latin typeface="Times New Roman" panose="02020603050405020304" pitchFamily="18" charset="0"/>
                <a:cs typeface="Times New Roman" panose="02020603050405020304" pitchFamily="18" charset="0"/>
              </a:rPr>
              <a:t>, pasif, tümü sekmenlerinden birisi tıklanarak listele butonuna basıldığında yüklenen materyalin durumu hakkında bilgi sahibi olabilirsiniz</a:t>
            </a:r>
          </a:p>
          <a:p>
            <a:pPr marL="0" indent="0">
              <a:buNone/>
            </a:pPr>
            <a:endParaRPr lang="tr-TR" dirty="0"/>
          </a:p>
        </p:txBody>
      </p:sp>
      <p:sp>
        <p:nvSpPr>
          <p:cNvPr id="3" name="Slayt Numarası Yer Tutucusu 2">
            <a:extLst>
              <a:ext uri="{FF2B5EF4-FFF2-40B4-BE49-F238E27FC236}">
                <a16:creationId xmlns:a16="http://schemas.microsoft.com/office/drawing/2014/main" id="{54D995F9-1AF6-4BA5-97BF-0DDD442D1AAD}"/>
              </a:ext>
            </a:extLst>
          </p:cNvPr>
          <p:cNvSpPr>
            <a:spLocks noGrp="1"/>
          </p:cNvSpPr>
          <p:nvPr>
            <p:ph type="sldNum" sz="quarter" idx="12"/>
          </p:nvPr>
        </p:nvSpPr>
        <p:spPr/>
        <p:txBody>
          <a:bodyPr/>
          <a:lstStyle/>
          <a:p>
            <a:fld id="{9AE688A1-5D01-4D77-9D71-2C2E350155AF}" type="slidenum">
              <a:rPr lang="tr-TR" smtClean="0"/>
              <a:t>20</a:t>
            </a:fld>
            <a:endParaRPr lang="tr-TR" dirty="0"/>
          </a:p>
        </p:txBody>
      </p:sp>
      <p:sp>
        <p:nvSpPr>
          <p:cNvPr id="4" name="Başlık 3">
            <a:extLst>
              <a:ext uri="{FF2B5EF4-FFF2-40B4-BE49-F238E27FC236}">
                <a16:creationId xmlns:a16="http://schemas.microsoft.com/office/drawing/2014/main" id="{50744891-FDBC-48DA-BBA9-DB9953F34A33}"/>
              </a:ext>
            </a:extLst>
          </p:cNvPr>
          <p:cNvSpPr>
            <a:spLocks noGrp="1"/>
          </p:cNvSpPr>
          <p:nvPr>
            <p:ph type="title"/>
          </p:nvPr>
        </p:nvSpPr>
        <p:spPr>
          <a:xfrm>
            <a:off x="611560" y="476672"/>
            <a:ext cx="8064896" cy="1584176"/>
          </a:xfrm>
        </p:spPr>
        <p:txBody>
          <a:bodyPr>
            <a:normAutofit/>
          </a:bodyPr>
          <a:lstStyle/>
          <a:p>
            <a:r>
              <a:rPr lang="tr-TR" sz="2800" b="1" dirty="0"/>
              <a:t>DERLEME MÜKELLEFLERİ TARAFINDAN TARAFIMIZA EN ÇOK SORULAN SORULAR</a:t>
            </a:r>
          </a:p>
        </p:txBody>
      </p:sp>
      <p:pic>
        <p:nvPicPr>
          <p:cNvPr id="5" name="Resim 4">
            <a:extLst>
              <a:ext uri="{FF2B5EF4-FFF2-40B4-BE49-F238E27FC236}">
                <a16:creationId xmlns:a16="http://schemas.microsoft.com/office/drawing/2014/main" id="{9ED2A7FD-5B40-42B3-9960-342EB6AD6397}"/>
              </a:ext>
            </a:extLst>
          </p:cNvPr>
          <p:cNvPicPr>
            <a:picLocks noChangeAspect="1"/>
          </p:cNvPicPr>
          <p:nvPr/>
        </p:nvPicPr>
        <p:blipFill>
          <a:blip r:embed="rId2"/>
          <a:stretch>
            <a:fillRect/>
          </a:stretch>
        </p:blipFill>
        <p:spPr>
          <a:xfrm>
            <a:off x="718994" y="2253849"/>
            <a:ext cx="7706012" cy="2011854"/>
          </a:xfrm>
          <a:prstGeom prst="rect">
            <a:avLst/>
          </a:prstGeom>
        </p:spPr>
      </p:pic>
    </p:spTree>
    <p:extLst>
      <p:ext uri="{BB962C8B-B14F-4D97-AF65-F5344CB8AC3E}">
        <p14:creationId xmlns:p14="http://schemas.microsoft.com/office/powerpoint/2010/main" val="5257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A780DA59-25E8-488D-8B11-7E88CBE63E62}"/>
              </a:ext>
            </a:extLst>
          </p:cNvPr>
          <p:cNvSpPr>
            <a:spLocks noGrp="1"/>
          </p:cNvSpPr>
          <p:nvPr>
            <p:ph idx="1"/>
          </p:nvPr>
        </p:nvSpPr>
        <p:spPr>
          <a:xfrm>
            <a:off x="395536" y="4889940"/>
            <a:ext cx="7516357" cy="3450696"/>
          </a:xfrm>
        </p:spPr>
        <p:txBody>
          <a:bodyPr>
            <a:normAutofit/>
          </a:bodyPr>
          <a:lstStyle/>
          <a:p>
            <a:pPr marL="0" indent="0">
              <a:buNone/>
            </a:pPr>
            <a:r>
              <a:rPr lang="tr-TR" sz="2200" b="1" dirty="0">
                <a:solidFill>
                  <a:schemeClr val="tx2">
                    <a:lumMod val="60000"/>
                    <a:lumOff val="40000"/>
                  </a:schemeClr>
                </a:solidFill>
                <a:latin typeface="Times New Roman" panose="02020603050405020304" pitchFamily="18" charset="0"/>
                <a:cs typeface="Times New Roman" panose="02020603050405020304" pitchFamily="18" charset="0"/>
              </a:rPr>
              <a:t>Soru 2.    </a:t>
            </a:r>
            <a:r>
              <a:rPr lang="tr-TR" sz="2200" dirty="0">
                <a:solidFill>
                  <a:schemeClr val="tx1"/>
                </a:solidFill>
                <a:latin typeface="Times New Roman" panose="02020603050405020304" pitchFamily="18" charset="0"/>
                <a:cs typeface="Times New Roman" panose="02020603050405020304" pitchFamily="18" charset="0"/>
              </a:rPr>
              <a:t>Reddedilen yayınımı tekrar yükleyemiyorum neden?</a:t>
            </a:r>
          </a:p>
          <a:p>
            <a:pPr marL="0" indent="0">
              <a:buNone/>
            </a:pPr>
            <a:r>
              <a:rPr lang="tr-TR" sz="2200" b="1" dirty="0">
                <a:solidFill>
                  <a:schemeClr val="tx2">
                    <a:lumMod val="60000"/>
                    <a:lumOff val="40000"/>
                  </a:schemeClr>
                </a:solidFill>
                <a:latin typeface="Times New Roman" panose="02020603050405020304" pitchFamily="18" charset="0"/>
                <a:cs typeface="Times New Roman" panose="02020603050405020304" pitchFamily="18" charset="0"/>
              </a:rPr>
              <a:t>Cevap 2. </a:t>
            </a:r>
            <a:r>
              <a:rPr lang="tr-TR" sz="2200" dirty="0">
                <a:solidFill>
                  <a:schemeClr val="tx1"/>
                </a:solidFill>
                <a:latin typeface="Times New Roman" panose="02020603050405020304" pitchFamily="18" charset="0"/>
                <a:cs typeface="Times New Roman" panose="02020603050405020304" pitchFamily="18" charset="0"/>
              </a:rPr>
              <a:t>Gönderilen </a:t>
            </a:r>
            <a:r>
              <a:rPr lang="tr-TR" sz="2200" dirty="0" err="1">
                <a:solidFill>
                  <a:schemeClr val="tx1"/>
                </a:solidFill>
                <a:latin typeface="Times New Roman" panose="02020603050405020304" pitchFamily="18" charset="0"/>
                <a:cs typeface="Times New Roman" panose="02020603050405020304" pitchFamily="18" charset="0"/>
              </a:rPr>
              <a:t>red</a:t>
            </a:r>
            <a:r>
              <a:rPr lang="tr-TR" sz="2200" dirty="0">
                <a:solidFill>
                  <a:schemeClr val="tx1"/>
                </a:solidFill>
                <a:latin typeface="Times New Roman" panose="02020603050405020304" pitchFamily="18" charset="0"/>
                <a:cs typeface="Times New Roman" panose="02020603050405020304" pitchFamily="18" charset="0"/>
              </a:rPr>
              <a:t> mesajında yayının içine girilip tekrar kaleme tıklanarak materyalin içeriği yada kapağı temizlenip gerekli düzeltmeler yapıldıktan sonra aynı ISBN ikinci defa girmeden dosya yüklenilmelidir.</a:t>
            </a:r>
          </a:p>
          <a:p>
            <a:pPr marL="0" indent="0">
              <a:buNone/>
            </a:pPr>
            <a:endParaRPr lang="tr-TR" b="1" dirty="0">
              <a:solidFill>
                <a:schemeClr val="tx1"/>
              </a:solidFill>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endParaRPr lang="tr-TR" dirty="0"/>
          </a:p>
        </p:txBody>
      </p:sp>
      <p:sp>
        <p:nvSpPr>
          <p:cNvPr id="3" name="Slayt Numarası Yer Tutucusu 2">
            <a:extLst>
              <a:ext uri="{FF2B5EF4-FFF2-40B4-BE49-F238E27FC236}">
                <a16:creationId xmlns:a16="http://schemas.microsoft.com/office/drawing/2014/main" id="{8B824EA9-E919-4AD7-B3F3-7B79D83CAE87}"/>
              </a:ext>
            </a:extLst>
          </p:cNvPr>
          <p:cNvSpPr>
            <a:spLocks noGrp="1"/>
          </p:cNvSpPr>
          <p:nvPr>
            <p:ph type="sldNum" sz="quarter" idx="12"/>
          </p:nvPr>
        </p:nvSpPr>
        <p:spPr/>
        <p:txBody>
          <a:bodyPr/>
          <a:lstStyle/>
          <a:p>
            <a:fld id="{9AE688A1-5D01-4D77-9D71-2C2E350155AF}" type="slidenum">
              <a:rPr lang="tr-TR" smtClean="0"/>
              <a:t>21</a:t>
            </a:fld>
            <a:endParaRPr lang="tr-TR"/>
          </a:p>
        </p:txBody>
      </p:sp>
      <p:pic>
        <p:nvPicPr>
          <p:cNvPr id="8" name="Resim 7">
            <a:extLst>
              <a:ext uri="{FF2B5EF4-FFF2-40B4-BE49-F238E27FC236}">
                <a16:creationId xmlns:a16="http://schemas.microsoft.com/office/drawing/2014/main" id="{139E1B49-B6EC-40B9-88AA-F32CCB30873E}"/>
              </a:ext>
            </a:extLst>
          </p:cNvPr>
          <p:cNvPicPr>
            <a:picLocks noChangeAspect="1"/>
          </p:cNvPicPr>
          <p:nvPr/>
        </p:nvPicPr>
        <p:blipFill>
          <a:blip r:embed="rId2"/>
          <a:stretch>
            <a:fillRect/>
          </a:stretch>
        </p:blipFill>
        <p:spPr>
          <a:xfrm>
            <a:off x="251520" y="1052736"/>
            <a:ext cx="8640960" cy="3696479"/>
          </a:xfrm>
          <a:prstGeom prst="rect">
            <a:avLst/>
          </a:prstGeom>
        </p:spPr>
      </p:pic>
    </p:spTree>
    <p:extLst>
      <p:ext uri="{BB962C8B-B14F-4D97-AF65-F5344CB8AC3E}">
        <p14:creationId xmlns:p14="http://schemas.microsoft.com/office/powerpoint/2010/main" val="4147792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0A9A03C1-66FC-47D9-9BF8-DBF9EBC73280}"/>
              </a:ext>
            </a:extLst>
          </p:cNvPr>
          <p:cNvSpPr>
            <a:spLocks noGrp="1"/>
          </p:cNvSpPr>
          <p:nvPr>
            <p:ph idx="1"/>
          </p:nvPr>
        </p:nvSpPr>
        <p:spPr>
          <a:xfrm>
            <a:off x="872067" y="2204864"/>
            <a:ext cx="7408333" cy="3921299"/>
          </a:xfrm>
        </p:spPr>
        <p:txBody>
          <a:bodyPr>
            <a:normAutofit fontScale="77500" lnSpcReduction="20000"/>
          </a:bodyPr>
          <a:lstStyle/>
          <a:p>
            <a:pPr marL="0" indent="0">
              <a:buNone/>
            </a:pPr>
            <a:r>
              <a:rPr lang="tr-TR" sz="2600" b="1" dirty="0">
                <a:solidFill>
                  <a:schemeClr val="tx2">
                    <a:lumMod val="60000"/>
                    <a:lumOff val="40000"/>
                  </a:schemeClr>
                </a:solidFill>
                <a:latin typeface="Times New Roman" panose="02020603050405020304" pitchFamily="18" charset="0"/>
                <a:cs typeface="Times New Roman" panose="02020603050405020304" pitchFamily="18" charset="0"/>
              </a:rPr>
              <a:t>Soru 3</a:t>
            </a:r>
            <a:r>
              <a:rPr lang="tr-TR" sz="2600" dirty="0">
                <a:latin typeface="Times New Roman" panose="02020603050405020304" pitchFamily="18" charset="0"/>
                <a:cs typeface="Times New Roman" panose="02020603050405020304" pitchFamily="18" charset="0"/>
              </a:rPr>
              <a:t>. </a:t>
            </a:r>
            <a:r>
              <a:rPr lang="tr-TR" sz="2600" dirty="0">
                <a:solidFill>
                  <a:schemeClr val="tx1"/>
                </a:solidFill>
                <a:latin typeface="Times New Roman" panose="02020603050405020304" pitchFamily="18" charset="0"/>
                <a:cs typeface="Times New Roman" panose="02020603050405020304" pitchFamily="18" charset="0"/>
              </a:rPr>
              <a:t>Süreli yayınımın ilk sayısını yükledim diğer sayılarımı yükleyemiyorum neden?</a:t>
            </a:r>
          </a:p>
          <a:p>
            <a:pPr marL="0" indent="0">
              <a:buNone/>
            </a:pPr>
            <a:endParaRPr lang="tr-TR" sz="2600" dirty="0">
              <a:solidFill>
                <a:schemeClr val="tx1"/>
              </a:solidFill>
              <a:latin typeface="Times New Roman" panose="02020603050405020304" pitchFamily="18" charset="0"/>
              <a:cs typeface="Times New Roman" panose="02020603050405020304" pitchFamily="18" charset="0"/>
            </a:endParaRPr>
          </a:p>
          <a:p>
            <a:pPr marL="0" indent="0">
              <a:buNone/>
            </a:pPr>
            <a:r>
              <a:rPr lang="tr-TR" sz="2600" b="1" dirty="0">
                <a:solidFill>
                  <a:schemeClr val="tx2">
                    <a:lumMod val="60000"/>
                    <a:lumOff val="40000"/>
                  </a:schemeClr>
                </a:solidFill>
                <a:latin typeface="Times New Roman" panose="02020603050405020304" pitchFamily="18" charset="0"/>
                <a:cs typeface="Times New Roman" panose="02020603050405020304" pitchFamily="18" charset="0"/>
              </a:rPr>
              <a:t>Cevap 3. </a:t>
            </a:r>
            <a:r>
              <a:rPr lang="tr-TR" sz="2600" dirty="0">
                <a:solidFill>
                  <a:schemeClr val="tx1"/>
                </a:solidFill>
                <a:latin typeface="Times New Roman" panose="02020603050405020304" pitchFamily="18" charset="0"/>
                <a:cs typeface="Times New Roman" panose="02020603050405020304" pitchFamily="18" charset="0"/>
              </a:rPr>
              <a:t>Onay verilen süreli yayını onayla ve listele sekmelerinden bulup ‘’ sayı ekle’’ butonuna tıklanarak tekrar ISSN numarası girmeksizin kalan sayılar sırasıyla materyal yükle ve kapak yükle işlemleri tamamlanarak yüklenir.</a:t>
            </a:r>
          </a:p>
          <a:p>
            <a:pPr marL="0" indent="0">
              <a:buNone/>
            </a:pPr>
            <a:endParaRPr lang="tr-TR" sz="2600" dirty="0">
              <a:solidFill>
                <a:schemeClr val="tx1"/>
              </a:solidFill>
              <a:latin typeface="Times New Roman" panose="02020603050405020304" pitchFamily="18" charset="0"/>
              <a:cs typeface="Times New Roman" panose="02020603050405020304" pitchFamily="18" charset="0"/>
            </a:endParaRPr>
          </a:p>
          <a:p>
            <a:pPr marL="0" indent="0">
              <a:buNone/>
            </a:pPr>
            <a:r>
              <a:rPr lang="tr-TR" sz="2600" b="1" dirty="0">
                <a:solidFill>
                  <a:schemeClr val="tx2">
                    <a:lumMod val="60000"/>
                    <a:lumOff val="40000"/>
                  </a:schemeClr>
                </a:solidFill>
                <a:latin typeface="Times New Roman" panose="02020603050405020304" pitchFamily="18" charset="0"/>
                <a:cs typeface="Times New Roman" panose="02020603050405020304" pitchFamily="18" charset="0"/>
              </a:rPr>
              <a:t>Soru 4.</a:t>
            </a:r>
            <a:r>
              <a:rPr lang="tr-TR" sz="2600" dirty="0">
                <a:solidFill>
                  <a:schemeClr val="tx1"/>
                </a:solidFill>
                <a:latin typeface="Times New Roman" panose="02020603050405020304" pitchFamily="18" charset="0"/>
                <a:cs typeface="Times New Roman" panose="02020603050405020304" pitchFamily="18" charset="0"/>
              </a:rPr>
              <a:t>Yayın evime ait alt yayın evleri  bulunmaktadır. Bunlar içinde ayrı ayrı mükellef kaydı oluşturmak zorunda mıyım?</a:t>
            </a:r>
          </a:p>
          <a:p>
            <a:pPr marL="0" indent="0">
              <a:buNone/>
            </a:pPr>
            <a:endParaRPr lang="tr-TR" sz="2600" dirty="0">
              <a:solidFill>
                <a:schemeClr val="tx1"/>
              </a:solidFill>
              <a:latin typeface="Times New Roman" panose="02020603050405020304" pitchFamily="18" charset="0"/>
              <a:cs typeface="Times New Roman" panose="02020603050405020304" pitchFamily="18" charset="0"/>
            </a:endParaRPr>
          </a:p>
          <a:p>
            <a:pPr marL="0" indent="0">
              <a:buNone/>
            </a:pPr>
            <a:r>
              <a:rPr lang="tr-TR" sz="2600" b="1" dirty="0">
                <a:solidFill>
                  <a:schemeClr val="tx2">
                    <a:lumMod val="60000"/>
                    <a:lumOff val="40000"/>
                  </a:schemeClr>
                </a:solidFill>
                <a:latin typeface="Times New Roman" panose="02020603050405020304" pitchFamily="18" charset="0"/>
                <a:cs typeface="Times New Roman" panose="02020603050405020304" pitchFamily="18" charset="0"/>
              </a:rPr>
              <a:t>Cevap 4</a:t>
            </a:r>
            <a:r>
              <a:rPr lang="tr-TR" sz="2600" dirty="0">
                <a:solidFill>
                  <a:schemeClr val="tx1"/>
                </a:solidFill>
                <a:latin typeface="Times New Roman" panose="02020603050405020304" pitchFamily="18" charset="0"/>
                <a:cs typeface="Times New Roman" panose="02020603050405020304" pitchFamily="18" charset="0"/>
              </a:rPr>
              <a:t>.ISBN başvurunuzu hangi yayın evi adına aldıysanız onun için mükellef kaydı oluşturmanız yeterli olacaktır</a:t>
            </a:r>
            <a:r>
              <a:rPr lang="tr-TR" dirty="0"/>
              <a:t>.</a:t>
            </a:r>
          </a:p>
          <a:p>
            <a:pPr marL="0" indent="0">
              <a:buNone/>
            </a:pPr>
            <a:endParaRPr lang="tr-TR" dirty="0"/>
          </a:p>
        </p:txBody>
      </p:sp>
      <p:sp>
        <p:nvSpPr>
          <p:cNvPr id="3" name="Slayt Numarası Yer Tutucusu 2">
            <a:extLst>
              <a:ext uri="{FF2B5EF4-FFF2-40B4-BE49-F238E27FC236}">
                <a16:creationId xmlns:a16="http://schemas.microsoft.com/office/drawing/2014/main" id="{B64FED82-B02E-4EA1-ABEB-6E9D4449D391}"/>
              </a:ext>
            </a:extLst>
          </p:cNvPr>
          <p:cNvSpPr>
            <a:spLocks noGrp="1"/>
          </p:cNvSpPr>
          <p:nvPr>
            <p:ph type="sldNum" sz="quarter" idx="12"/>
          </p:nvPr>
        </p:nvSpPr>
        <p:spPr/>
        <p:txBody>
          <a:bodyPr/>
          <a:lstStyle/>
          <a:p>
            <a:fld id="{9AE688A1-5D01-4D77-9D71-2C2E350155AF}" type="slidenum">
              <a:rPr lang="tr-TR" smtClean="0"/>
              <a:t>22</a:t>
            </a:fld>
            <a:endParaRPr lang="tr-TR"/>
          </a:p>
        </p:txBody>
      </p:sp>
    </p:spTree>
    <p:extLst>
      <p:ext uri="{BB962C8B-B14F-4D97-AF65-F5344CB8AC3E}">
        <p14:creationId xmlns:p14="http://schemas.microsoft.com/office/powerpoint/2010/main" val="4176781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BE19C775-2AA8-4CA7-8DE0-054B41143AE1}"/>
              </a:ext>
            </a:extLst>
          </p:cNvPr>
          <p:cNvSpPr>
            <a:spLocks noGrp="1"/>
          </p:cNvSpPr>
          <p:nvPr>
            <p:ph idx="1"/>
          </p:nvPr>
        </p:nvSpPr>
        <p:spPr>
          <a:xfrm>
            <a:off x="971600" y="1916832"/>
            <a:ext cx="7408333" cy="3993307"/>
          </a:xfrm>
        </p:spPr>
        <p:txBody>
          <a:bodyPr>
            <a:normAutofit/>
          </a:bodyPr>
          <a:lstStyle/>
          <a:p>
            <a:pPr marL="0" indent="0">
              <a:buNone/>
            </a:pPr>
            <a:r>
              <a:rPr lang="tr-TR" b="1" dirty="0">
                <a:solidFill>
                  <a:schemeClr val="tx2">
                    <a:lumMod val="60000"/>
                    <a:lumOff val="40000"/>
                  </a:schemeClr>
                </a:solidFill>
                <a:latin typeface="Times New Roman" panose="02020603050405020304" pitchFamily="18" charset="0"/>
                <a:cs typeface="Times New Roman" panose="02020603050405020304" pitchFamily="18" charset="0"/>
              </a:rPr>
              <a:t>Soru 5</a:t>
            </a:r>
            <a:r>
              <a:rPr lang="tr-TR" dirty="0">
                <a:latin typeface="Times New Roman" panose="02020603050405020304" pitchFamily="18" charset="0"/>
                <a:cs typeface="Times New Roman" panose="02020603050405020304" pitchFamily="18" charset="0"/>
              </a:rPr>
              <a:t>.</a:t>
            </a:r>
            <a:r>
              <a:rPr lang="tr-TR" dirty="0">
                <a:solidFill>
                  <a:schemeClr val="tx1"/>
                </a:solidFill>
                <a:latin typeface="Times New Roman" panose="02020603050405020304" pitchFamily="18" charset="0"/>
                <a:cs typeface="Times New Roman" panose="02020603050405020304" pitchFamily="18" charset="0"/>
              </a:rPr>
              <a:t>Mükellef kaydı oluşturamıyorum sistem uyarı </a:t>
            </a:r>
            <a:r>
              <a:rPr lang="tr-TR">
                <a:solidFill>
                  <a:schemeClr val="tx1"/>
                </a:solidFill>
                <a:latin typeface="Times New Roman" panose="02020603050405020304" pitchFamily="18" charset="0"/>
                <a:cs typeface="Times New Roman" panose="02020603050405020304" pitchFamily="18" charset="0"/>
              </a:rPr>
              <a:t>veriyor?</a:t>
            </a:r>
          </a:p>
          <a:p>
            <a:pPr marL="0" indent="0">
              <a:buNone/>
            </a:pPr>
            <a:endParaRPr lang="tr-TR" dirty="0">
              <a:solidFill>
                <a:schemeClr val="tx1"/>
              </a:solidFill>
              <a:latin typeface="Times New Roman" panose="02020603050405020304" pitchFamily="18" charset="0"/>
              <a:cs typeface="Times New Roman" panose="02020603050405020304" pitchFamily="18" charset="0"/>
            </a:endParaRPr>
          </a:p>
          <a:p>
            <a:pPr marL="0" indent="0">
              <a:buNone/>
            </a:pPr>
            <a:r>
              <a:rPr lang="tr-TR" b="1" dirty="0">
                <a:solidFill>
                  <a:schemeClr val="tx2">
                    <a:lumMod val="60000"/>
                    <a:lumOff val="40000"/>
                  </a:schemeClr>
                </a:solidFill>
                <a:latin typeface="Times New Roman" panose="02020603050405020304" pitchFamily="18" charset="0"/>
                <a:cs typeface="Times New Roman" panose="02020603050405020304" pitchFamily="18" charset="0"/>
              </a:rPr>
              <a:t>Cevap 5.</a:t>
            </a:r>
            <a:r>
              <a:rPr lang="tr-TR" dirty="0">
                <a:solidFill>
                  <a:schemeClr val="tx1"/>
                </a:solidFill>
                <a:latin typeface="Times New Roman" panose="02020603050405020304" pitchFamily="18" charset="0"/>
                <a:cs typeface="Times New Roman" panose="02020603050405020304" pitchFamily="18" charset="0"/>
              </a:rPr>
              <a:t>Daha önce kurumda yada yayın evinde çalışan personel tarafından mükellef kaydı oluşturulmuştur. Sistem mükerrer mükellef kaydı oluşturmanıza izin vermez. Kurum yada mail adresinden kontrol edilmelidir. Şifre bulunamadığı taktirde şifremi unuttum butonu tıklanarak tekrardan şifre alınmalıdır.</a:t>
            </a:r>
          </a:p>
          <a:p>
            <a:pPr marL="0" indent="0">
              <a:buNone/>
            </a:pPr>
            <a:endParaRPr lang="tr-TR" dirty="0">
              <a:solidFill>
                <a:schemeClr val="tx1"/>
              </a:solidFill>
              <a:latin typeface="Times New Roman" panose="02020603050405020304" pitchFamily="18" charset="0"/>
              <a:cs typeface="Times New Roman" panose="02020603050405020304" pitchFamily="18" charset="0"/>
            </a:endParaRPr>
          </a:p>
          <a:p>
            <a:endParaRPr lang="tr-TR" dirty="0"/>
          </a:p>
        </p:txBody>
      </p:sp>
      <p:sp>
        <p:nvSpPr>
          <p:cNvPr id="3" name="Slayt Numarası Yer Tutucusu 2">
            <a:extLst>
              <a:ext uri="{FF2B5EF4-FFF2-40B4-BE49-F238E27FC236}">
                <a16:creationId xmlns:a16="http://schemas.microsoft.com/office/drawing/2014/main" id="{BAB5263D-87B8-4C9C-8CB1-0CE3D8306137}"/>
              </a:ext>
            </a:extLst>
          </p:cNvPr>
          <p:cNvSpPr>
            <a:spLocks noGrp="1"/>
          </p:cNvSpPr>
          <p:nvPr>
            <p:ph type="sldNum" sz="quarter" idx="12"/>
          </p:nvPr>
        </p:nvSpPr>
        <p:spPr/>
        <p:txBody>
          <a:bodyPr/>
          <a:lstStyle/>
          <a:p>
            <a:fld id="{9AE688A1-5D01-4D77-9D71-2C2E350155AF}" type="slidenum">
              <a:rPr lang="tr-TR" smtClean="0"/>
              <a:t>23</a:t>
            </a:fld>
            <a:endParaRPr lang="tr-TR"/>
          </a:p>
        </p:txBody>
      </p:sp>
    </p:spTree>
    <p:extLst>
      <p:ext uri="{BB962C8B-B14F-4D97-AF65-F5344CB8AC3E}">
        <p14:creationId xmlns:p14="http://schemas.microsoft.com/office/powerpoint/2010/main" val="561743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34655" y="2674938"/>
            <a:ext cx="3882628"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Başlık 2"/>
          <p:cNvSpPr>
            <a:spLocks noGrp="1"/>
          </p:cNvSpPr>
          <p:nvPr>
            <p:ph type="title"/>
          </p:nvPr>
        </p:nvSpPr>
        <p:spPr/>
        <p:txBody>
          <a:bodyPr/>
          <a:lstStyle/>
          <a:p>
            <a:r>
              <a:rPr lang="tr-TR" dirty="0"/>
              <a:t>Dinlediğiniz için teşekkür ederiz.</a:t>
            </a:r>
          </a:p>
        </p:txBody>
      </p:sp>
      <p:sp>
        <p:nvSpPr>
          <p:cNvPr id="4" name="Slayt Numarası Yer Tutucusu 3"/>
          <p:cNvSpPr>
            <a:spLocks noGrp="1"/>
          </p:cNvSpPr>
          <p:nvPr>
            <p:ph type="sldNum" sz="quarter" idx="12"/>
          </p:nvPr>
        </p:nvSpPr>
        <p:spPr/>
        <p:txBody>
          <a:bodyPr/>
          <a:lstStyle/>
          <a:p>
            <a:fld id="{9AE688A1-5D01-4D77-9D71-2C2E350155AF}" type="slidenum">
              <a:rPr lang="tr-TR" smtClean="0"/>
              <a:t>24</a:t>
            </a:fld>
            <a:endParaRPr lang="tr-TR"/>
          </a:p>
        </p:txBody>
      </p:sp>
    </p:spTree>
    <p:extLst>
      <p:ext uri="{BB962C8B-B14F-4D97-AF65-F5344CB8AC3E}">
        <p14:creationId xmlns:p14="http://schemas.microsoft.com/office/powerpoint/2010/main" val="393274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508" y="1268760"/>
            <a:ext cx="8958988" cy="5831520"/>
          </a:xfrm>
        </p:spPr>
      </p:pic>
      <p:sp>
        <p:nvSpPr>
          <p:cNvPr id="2" name="Başlık 1"/>
          <p:cNvSpPr>
            <a:spLocks noGrp="1"/>
          </p:cNvSpPr>
          <p:nvPr>
            <p:ph type="title"/>
          </p:nvPr>
        </p:nvSpPr>
        <p:spPr>
          <a:xfrm>
            <a:off x="457200" y="0"/>
            <a:ext cx="8640000" cy="1512000"/>
          </a:xfrm>
        </p:spPr>
        <p:txBody>
          <a:bodyPr>
            <a:normAutofit/>
          </a:bodyPr>
          <a:lstStyle/>
          <a:p>
            <a:r>
              <a:rPr lang="tr-TR" sz="3200" dirty="0">
                <a:solidFill>
                  <a:srgbClr val="FF0000"/>
                </a:solidFill>
              </a:rPr>
              <a:t>millikütüphane.gov.tr </a:t>
            </a:r>
            <a:r>
              <a:rPr lang="tr-TR" sz="3200" dirty="0"/>
              <a:t>adresine gidilerek EYDES ile ilgili uygulama alanı seçilir. </a:t>
            </a:r>
          </a:p>
        </p:txBody>
      </p:sp>
      <p:sp>
        <p:nvSpPr>
          <p:cNvPr id="5" name="Slayt Numarası Yer Tutucusu 4"/>
          <p:cNvSpPr>
            <a:spLocks noGrp="1"/>
          </p:cNvSpPr>
          <p:nvPr>
            <p:ph type="sldNum" sz="quarter" idx="12"/>
          </p:nvPr>
        </p:nvSpPr>
        <p:spPr/>
        <p:txBody>
          <a:bodyPr/>
          <a:lstStyle/>
          <a:p>
            <a:fld id="{9AE688A1-5D01-4D77-9D71-2C2E350155AF}" type="slidenum">
              <a:rPr lang="tr-TR" smtClean="0"/>
              <a:t>3</a:t>
            </a:fld>
            <a:endParaRPr lang="tr-TR"/>
          </a:p>
        </p:txBody>
      </p:sp>
    </p:spTree>
    <p:extLst>
      <p:ext uri="{BB962C8B-B14F-4D97-AF65-F5344CB8AC3E}">
        <p14:creationId xmlns:p14="http://schemas.microsoft.com/office/powerpoint/2010/main" val="147794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12000"/>
          </a:xfrm>
        </p:spPr>
        <p:txBody>
          <a:bodyPr>
            <a:normAutofit/>
          </a:bodyPr>
          <a:lstStyle/>
          <a:p>
            <a:r>
              <a:rPr lang="tr-TR" sz="3200" dirty="0"/>
              <a:t>Bu alandan EYDES ekranına ulaşılır</a:t>
            </a:r>
          </a:p>
        </p:txBody>
      </p:sp>
      <p:sp>
        <p:nvSpPr>
          <p:cNvPr id="5" name="Slayt Numarası Yer Tutucusu 4"/>
          <p:cNvSpPr>
            <a:spLocks noGrp="1"/>
          </p:cNvSpPr>
          <p:nvPr>
            <p:ph type="sldNum" sz="quarter" idx="12"/>
          </p:nvPr>
        </p:nvSpPr>
        <p:spPr/>
        <p:txBody>
          <a:bodyPr/>
          <a:lstStyle/>
          <a:p>
            <a:fld id="{9AE688A1-5D01-4D77-9D71-2C2E350155AF}" type="slidenum">
              <a:rPr lang="tr-TR" smtClean="0"/>
              <a:t>4</a:t>
            </a:fld>
            <a:endParaRPr lang="tr-TR"/>
          </a:p>
        </p:txBody>
      </p:sp>
      <p:pic>
        <p:nvPicPr>
          <p:cNvPr id="8" name="İçerik Yer Tutucusu 7">
            <a:extLst>
              <a:ext uri="{FF2B5EF4-FFF2-40B4-BE49-F238E27FC236}">
                <a16:creationId xmlns:a16="http://schemas.microsoft.com/office/drawing/2014/main" id="{6F5BE22E-9FC0-46B6-9364-3709B21C5B8F}"/>
              </a:ext>
            </a:extLst>
          </p:cNvPr>
          <p:cNvPicPr>
            <a:picLocks noGrp="1" noChangeAspect="1"/>
          </p:cNvPicPr>
          <p:nvPr>
            <p:ph idx="1"/>
          </p:nvPr>
        </p:nvPicPr>
        <p:blipFill>
          <a:blip r:embed="rId2"/>
          <a:stretch>
            <a:fillRect/>
          </a:stretch>
        </p:blipFill>
        <p:spPr>
          <a:xfrm>
            <a:off x="683568" y="1771763"/>
            <a:ext cx="8204657" cy="4321533"/>
          </a:xfrm>
        </p:spPr>
      </p:pic>
    </p:spTree>
    <p:extLst>
      <p:ext uri="{BB962C8B-B14F-4D97-AF65-F5344CB8AC3E}">
        <p14:creationId xmlns:p14="http://schemas.microsoft.com/office/powerpoint/2010/main" val="336754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1" y="2996952"/>
            <a:ext cx="504056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p:txBody>
          <a:bodyPr/>
          <a:lstStyle/>
          <a:p>
            <a:r>
              <a:rPr lang="tr-TR" dirty="0"/>
              <a:t>ÜYELİK</a:t>
            </a:r>
          </a:p>
        </p:txBody>
      </p:sp>
      <p:sp>
        <p:nvSpPr>
          <p:cNvPr id="4" name="Slayt Numarası Yer Tutucusu 3"/>
          <p:cNvSpPr>
            <a:spLocks noGrp="1"/>
          </p:cNvSpPr>
          <p:nvPr>
            <p:ph type="sldNum" sz="quarter" idx="12"/>
          </p:nvPr>
        </p:nvSpPr>
        <p:spPr/>
        <p:txBody>
          <a:bodyPr/>
          <a:lstStyle/>
          <a:p>
            <a:fld id="{9AE688A1-5D01-4D77-9D71-2C2E350155AF}" type="slidenum">
              <a:rPr lang="tr-TR" smtClean="0"/>
              <a:t>5</a:t>
            </a:fld>
            <a:endParaRPr lang="tr-TR"/>
          </a:p>
        </p:txBody>
      </p:sp>
    </p:spTree>
    <p:extLst>
      <p:ext uri="{BB962C8B-B14F-4D97-AF65-F5344CB8AC3E}">
        <p14:creationId xmlns:p14="http://schemas.microsoft.com/office/powerpoint/2010/main" val="101543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1400"/>
            <a:ext cx="8075240" cy="1296144"/>
          </a:xfrm>
        </p:spPr>
        <p:txBody>
          <a:bodyPr>
            <a:normAutofit fontScale="90000"/>
          </a:bodyPr>
          <a:lstStyle/>
          <a:p>
            <a:br>
              <a:rPr lang="tr-TR" sz="3200" dirty="0"/>
            </a:br>
            <a:r>
              <a:rPr lang="tr-TR" sz="3200" b="1" dirty="0"/>
              <a:t>Üyelik oluşturmak için «Derleme Mükellefi Yeni Kayıt» sekmesinden giriş yapılır</a:t>
            </a:r>
          </a:p>
        </p:txBody>
      </p:sp>
      <p:sp>
        <p:nvSpPr>
          <p:cNvPr id="5" name="Slayt Numarası Yer Tutucusu 4"/>
          <p:cNvSpPr>
            <a:spLocks noGrp="1"/>
          </p:cNvSpPr>
          <p:nvPr>
            <p:ph type="sldNum" sz="quarter" idx="12"/>
          </p:nvPr>
        </p:nvSpPr>
        <p:spPr/>
        <p:txBody>
          <a:bodyPr/>
          <a:lstStyle/>
          <a:p>
            <a:fld id="{9AE688A1-5D01-4D77-9D71-2C2E350155AF}" type="slidenum">
              <a:rPr lang="tr-TR" smtClean="0"/>
              <a:t>6</a:t>
            </a:fld>
            <a:endParaRPr lang="tr-TR"/>
          </a:p>
        </p:txBody>
      </p:sp>
      <p:pic>
        <p:nvPicPr>
          <p:cNvPr id="8" name="İçerik Yer Tutucusu 7">
            <a:extLst>
              <a:ext uri="{FF2B5EF4-FFF2-40B4-BE49-F238E27FC236}">
                <a16:creationId xmlns:a16="http://schemas.microsoft.com/office/drawing/2014/main" id="{AEFCE126-8221-4017-A1FB-BA30B2D484AA}"/>
              </a:ext>
            </a:extLst>
          </p:cNvPr>
          <p:cNvPicPr>
            <a:picLocks noGrp="1" noChangeAspect="1"/>
          </p:cNvPicPr>
          <p:nvPr>
            <p:ph idx="1"/>
          </p:nvPr>
        </p:nvPicPr>
        <p:blipFill>
          <a:blip r:embed="rId2"/>
          <a:stretch>
            <a:fillRect/>
          </a:stretch>
        </p:blipFill>
        <p:spPr>
          <a:xfrm>
            <a:off x="1888" y="2858022"/>
            <a:ext cx="9142112" cy="3207248"/>
          </a:xfrm>
        </p:spPr>
      </p:pic>
    </p:spTree>
    <p:extLst>
      <p:ext uri="{BB962C8B-B14F-4D97-AF65-F5344CB8AC3E}">
        <p14:creationId xmlns:p14="http://schemas.microsoft.com/office/powerpoint/2010/main" val="356387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74638"/>
            <a:ext cx="8352928" cy="1332000"/>
          </a:xfrm>
        </p:spPr>
        <p:txBody>
          <a:bodyPr>
            <a:noAutofit/>
          </a:bodyPr>
          <a:lstStyle/>
          <a:p>
            <a:br>
              <a:rPr lang="tr-TR" sz="2800" b="1" dirty="0"/>
            </a:br>
            <a:r>
              <a:rPr lang="tr-TR" sz="2400" dirty="0"/>
              <a:t>Mükellefler bu alandan kendilerine uygun olan sekmeyi işaretler. Yayınevleri; «yayıncı/yayımcı» sekmesi, Üniversite yayınları için; «eğitim kurumu», Üniversiteden bağımsız akademik yayınlar için; «bireysel eser sahibi»  </a:t>
            </a:r>
            <a:br>
              <a:rPr lang="tr-TR" sz="2400" dirty="0"/>
            </a:br>
            <a:r>
              <a:rPr lang="tr-TR" sz="2400" dirty="0"/>
              <a:t>                     tercih edilir.</a:t>
            </a:r>
          </a:p>
        </p:txBody>
      </p:sp>
      <p:sp>
        <p:nvSpPr>
          <p:cNvPr id="4" name="Slayt Numarası Yer Tutucusu 3"/>
          <p:cNvSpPr>
            <a:spLocks noGrp="1"/>
          </p:cNvSpPr>
          <p:nvPr>
            <p:ph type="sldNum" sz="quarter" idx="12"/>
          </p:nvPr>
        </p:nvSpPr>
        <p:spPr/>
        <p:txBody>
          <a:bodyPr/>
          <a:lstStyle/>
          <a:p>
            <a:fld id="{9AE688A1-5D01-4D77-9D71-2C2E350155AF}" type="slidenum">
              <a:rPr lang="tr-TR" smtClean="0"/>
              <a:t>7</a:t>
            </a:fld>
            <a:endParaRPr lang="tr-TR"/>
          </a:p>
        </p:txBody>
      </p:sp>
      <p:pic>
        <p:nvPicPr>
          <p:cNvPr id="8" name="İçerik Yer Tutucusu 7">
            <a:extLst>
              <a:ext uri="{FF2B5EF4-FFF2-40B4-BE49-F238E27FC236}">
                <a16:creationId xmlns:a16="http://schemas.microsoft.com/office/drawing/2014/main" id="{C350353E-7CB1-4B96-B4D2-210CA1DE9360}"/>
              </a:ext>
            </a:extLst>
          </p:cNvPr>
          <p:cNvPicPr>
            <a:picLocks noGrp="1" noChangeAspect="1"/>
          </p:cNvPicPr>
          <p:nvPr>
            <p:ph idx="1"/>
          </p:nvPr>
        </p:nvPicPr>
        <p:blipFill>
          <a:blip r:embed="rId2"/>
          <a:stretch>
            <a:fillRect/>
          </a:stretch>
        </p:blipFill>
        <p:spPr>
          <a:xfrm>
            <a:off x="467544" y="2132856"/>
            <a:ext cx="8352928" cy="4312115"/>
          </a:xfrm>
        </p:spPr>
      </p:pic>
    </p:spTree>
    <p:extLst>
      <p:ext uri="{BB962C8B-B14F-4D97-AF65-F5344CB8AC3E}">
        <p14:creationId xmlns:p14="http://schemas.microsoft.com/office/powerpoint/2010/main" val="203734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29600" cy="1584000"/>
          </a:xfrm>
          <a:solidFill>
            <a:schemeClr val="accent1"/>
          </a:solidFill>
        </p:spPr>
        <p:txBody>
          <a:bodyPr>
            <a:normAutofit fontScale="90000"/>
          </a:bodyPr>
          <a:lstStyle/>
          <a:p>
            <a:r>
              <a:rPr lang="tr-TR" sz="2000" b="1" dirty="0"/>
              <a:t>YAYINCILAR İÇİN  MÜKELLEF BİLGİ GİRİŞİ</a:t>
            </a:r>
            <a:br>
              <a:rPr lang="tr-TR" sz="2000" dirty="0"/>
            </a:br>
            <a:r>
              <a:rPr lang="tr-TR" sz="2000" dirty="0"/>
              <a:t>Yayıncı sekmesini işaretleyen mükelleflerin karşısına gelen bu ekrandaki bilgiler doldurularak </a:t>
            </a:r>
            <a:r>
              <a:rPr lang="tr-TR" sz="2000" dirty="0" err="1"/>
              <a:t>Mersisten</a:t>
            </a:r>
            <a:r>
              <a:rPr lang="tr-TR" sz="2000" dirty="0"/>
              <a:t> sorgu yapılabilmesi için özellikle </a:t>
            </a:r>
            <a:r>
              <a:rPr lang="tr-TR" sz="2000" dirty="0" err="1"/>
              <a:t>mersis</a:t>
            </a:r>
            <a:r>
              <a:rPr lang="tr-TR" sz="2000" dirty="0"/>
              <a:t> ve vergi </a:t>
            </a:r>
            <a:r>
              <a:rPr lang="tr-TR" sz="2000" dirty="0" err="1"/>
              <a:t>no</a:t>
            </a:r>
            <a:r>
              <a:rPr lang="tr-TR" sz="2000" dirty="0"/>
              <a:t> alanları eksiksiz tamamlanır.  Diğer bilgiler eklenerek «girmiş olduğum bilgilerin doğruluğunu onaylıyorum» kutucuğu işaretlendiğinde                                                                                              kaydet butonu aktif hale gelerek kayıt tamamlanır.</a:t>
            </a:r>
          </a:p>
        </p:txBody>
      </p:sp>
      <p:sp>
        <p:nvSpPr>
          <p:cNvPr id="5" name="Slayt Numarası Yer Tutucusu 4"/>
          <p:cNvSpPr>
            <a:spLocks noGrp="1"/>
          </p:cNvSpPr>
          <p:nvPr>
            <p:ph type="sldNum" sz="quarter" idx="12"/>
          </p:nvPr>
        </p:nvSpPr>
        <p:spPr/>
        <p:txBody>
          <a:bodyPr/>
          <a:lstStyle/>
          <a:p>
            <a:fld id="{9AE688A1-5D01-4D77-9D71-2C2E350155AF}" type="slidenum">
              <a:rPr lang="tr-TR" smtClean="0"/>
              <a:t>8</a:t>
            </a:fld>
            <a:endParaRPr lang="tr-TR"/>
          </a:p>
        </p:txBody>
      </p:sp>
      <p:sp>
        <p:nvSpPr>
          <p:cNvPr id="6" name="İçerik Yer Tutucusu 5">
            <a:extLst>
              <a:ext uri="{FF2B5EF4-FFF2-40B4-BE49-F238E27FC236}">
                <a16:creationId xmlns:a16="http://schemas.microsoft.com/office/drawing/2014/main" id="{0095752F-E11E-4D86-B5DE-916FF2B96B71}"/>
              </a:ext>
            </a:extLst>
          </p:cNvPr>
          <p:cNvSpPr>
            <a:spLocks noGrp="1"/>
          </p:cNvSpPr>
          <p:nvPr>
            <p:ph idx="1"/>
          </p:nvPr>
        </p:nvSpPr>
        <p:spPr/>
        <p:txBody>
          <a:bodyPr/>
          <a:lstStyle/>
          <a:p>
            <a:endParaRPr lang="tr-TR"/>
          </a:p>
        </p:txBody>
      </p:sp>
      <p:pic>
        <p:nvPicPr>
          <p:cNvPr id="8" name="Resim 7">
            <a:extLst>
              <a:ext uri="{FF2B5EF4-FFF2-40B4-BE49-F238E27FC236}">
                <a16:creationId xmlns:a16="http://schemas.microsoft.com/office/drawing/2014/main" id="{1264B647-E554-4A18-BF49-AE1A0375EAAD}"/>
              </a:ext>
            </a:extLst>
          </p:cNvPr>
          <p:cNvPicPr>
            <a:picLocks noChangeAspect="1"/>
          </p:cNvPicPr>
          <p:nvPr/>
        </p:nvPicPr>
        <p:blipFill>
          <a:blip r:embed="rId2"/>
          <a:stretch>
            <a:fillRect/>
          </a:stretch>
        </p:blipFill>
        <p:spPr>
          <a:xfrm>
            <a:off x="0" y="1986961"/>
            <a:ext cx="9169062" cy="4854246"/>
          </a:xfrm>
          <a:prstGeom prst="rect">
            <a:avLst/>
          </a:prstGeom>
        </p:spPr>
      </p:pic>
    </p:spTree>
    <p:extLst>
      <p:ext uri="{BB962C8B-B14F-4D97-AF65-F5344CB8AC3E}">
        <p14:creationId xmlns:p14="http://schemas.microsoft.com/office/powerpoint/2010/main" val="318440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Yayıncılar için Örnek kayıt</a:t>
            </a:r>
          </a:p>
        </p:txBody>
      </p:sp>
      <p:sp>
        <p:nvSpPr>
          <p:cNvPr id="5" name="Slayt Numarası Yer Tutucusu 4"/>
          <p:cNvSpPr>
            <a:spLocks noGrp="1"/>
          </p:cNvSpPr>
          <p:nvPr>
            <p:ph type="sldNum" sz="quarter" idx="12"/>
          </p:nvPr>
        </p:nvSpPr>
        <p:spPr/>
        <p:txBody>
          <a:bodyPr/>
          <a:lstStyle/>
          <a:p>
            <a:fld id="{9AE688A1-5D01-4D77-9D71-2C2E350155AF}" type="slidenum">
              <a:rPr lang="tr-TR" smtClean="0"/>
              <a:t>9</a:t>
            </a:fld>
            <a:endParaRPr lang="tr-TR"/>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2420888"/>
            <a:ext cx="8892480" cy="4320480"/>
          </a:xfrm>
        </p:spPr>
      </p:pic>
    </p:spTree>
    <p:extLst>
      <p:ext uri="{BB962C8B-B14F-4D97-AF65-F5344CB8AC3E}">
        <p14:creationId xmlns:p14="http://schemas.microsoft.com/office/powerpoint/2010/main" val="2658561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1927</TotalTime>
  <Words>608</Words>
  <Application>Microsoft Office PowerPoint</Application>
  <PresentationFormat>Ekran Gösterisi (4:3)</PresentationFormat>
  <Paragraphs>64</Paragraphs>
  <Slides>24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Calibri</vt:lpstr>
      <vt:lpstr>Cambria</vt:lpstr>
      <vt:lpstr>Candara</vt:lpstr>
      <vt:lpstr>Symbol</vt:lpstr>
      <vt:lpstr>Times New Roman</vt:lpstr>
      <vt:lpstr>Dalga Biçimi</vt:lpstr>
      <vt:lpstr>EYDES NEDİR ?  </vt:lpstr>
      <vt:lpstr>UYGULAMA</vt:lpstr>
      <vt:lpstr>millikütüphane.gov.tr adresine gidilerek EYDES ile ilgili uygulama alanı seçilir. </vt:lpstr>
      <vt:lpstr>Bu alandan EYDES ekranına ulaşılır</vt:lpstr>
      <vt:lpstr>ÜYELİK</vt:lpstr>
      <vt:lpstr> Üyelik oluşturmak için «Derleme Mükellefi Yeni Kayıt» sekmesinden giriş yapılır</vt:lpstr>
      <vt:lpstr> Mükellefler bu alandan kendilerine uygun olan sekmeyi işaretler. Yayınevleri; «yayıncı/yayımcı» sekmesi, Üniversite yayınları için; «eğitim kurumu», Üniversiteden bağımsız akademik yayınlar için; «bireysel eser sahibi»                        tercih edilir.</vt:lpstr>
      <vt:lpstr>YAYINCILAR İÇİN  MÜKELLEF BİLGİ GİRİŞİ Yayıncı sekmesini işaretleyen mükelleflerin karşısına gelen bu ekrandaki bilgiler doldurularak Mersisten sorgu yapılabilmesi için özellikle mersis ve vergi no alanları eksiksiz tamamlanır.  Diğer bilgiler eklenerek «girmiş olduğum bilgilerin doğruluğunu onaylıyorum» kutucuğu işaretlendiğinde                                                                                              kaydet butonu aktif hale gelerek kayıt tamamlanır.</vt:lpstr>
      <vt:lpstr>Yayıncılar için Örnek kayıt</vt:lpstr>
      <vt:lpstr> EĞİTİM  KURUMLARI İÇİN MÜKELLEF BİLGİ GİRİŞİ Eğitim kurumu sekmesini işaretleyen mükelleflerin karşısına gelen bu ekrandaki bilgiler doldurulur.İlgili Üniversite ve Fakülte seçilerek Yetkili kişi kısmına yayınla ilgili sorumlu bir isim (yayıncı, editör, veya kurumdan yetkili biri) Sistem yetkilisi kısmına ise yayınları sisteme yükleyecek olan ve kurumla iletişim içinde olan kişinin eklenmesi  beklenir.</vt:lpstr>
      <vt:lpstr>Bireysel eser sahibi sekmesini  işaretleyen kişi T.C kimlik nosu ve e-posta adresiyle mükellef bilgi kaydını tamamlayarak, daha sonra sisteme bu e-posta ve şifresiyle giriş yapar.</vt:lpstr>
      <vt:lpstr>Üyelik kaydını tamamlayan mükelleflere sistem yetkilisi tarafından gönderilen onay ve aktivasyon kodu ile üyelik aktif hale getirilir. Bundan sonra yükleme aşamasına geçilir.</vt:lpstr>
      <vt:lpstr>ELEKTRONİK YAYINLARIN SİSTEME YÜKLENMESİ</vt:lpstr>
      <vt:lpstr>Yüklenmek istenen materyal türüne göre seçim yapılır </vt:lpstr>
      <vt:lpstr>E-kitaplar için ilgili alan seçilerek ısbn sorgusu yapıldıktan sonra materyalin kapak ve içerik yüklemesi yapılır </vt:lpstr>
      <vt:lpstr>E-süreli yayınlar için ilgili alan seçilerek gelen ekranda öncelikle ıssn sorgusu yapılarak künye bilgileri çağırılır</vt:lpstr>
      <vt:lpstr>Sayı eklerken materyal adının yanındaki yeşil kutucukla ekleme yapılır. Böylece her sayı için ayrı bir künye açmaya gerek kalmadan ekleme yöntemiyle          ilerlenir. </vt:lpstr>
      <vt:lpstr>E-süreli yayın yüklemesi tamamlandıktan sonra yukarıda künye bilgilerinin; aşağıda sayılarının sıralandığı ekran kaydına erişilir.</vt:lpstr>
      <vt:lpstr>Tezler ve kitapdışı materyallerde de aynı yöntem izlenerek ilerlenebilir.</vt:lpstr>
      <vt:lpstr>DERLEME MÜKELLEFLERİ TARAFINDAN TARAFIMIZA EN ÇOK SORULAN SORULAR</vt:lpstr>
      <vt:lpstr>PowerPoint Sunusu</vt:lpstr>
      <vt:lpstr>PowerPoint Sunusu</vt:lpstr>
      <vt:lpstr>PowerPoint Sunusu</vt:lpstr>
      <vt:lpstr>Dinlediğiniz için teşekkür ederiz.</vt:lpstr>
    </vt:vector>
  </TitlesOfParts>
  <Company>MKUTUP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EYDES NEDİR ?</dc:title>
  <dc:creator>Duygu Akgül</dc:creator>
  <cp:lastModifiedBy>Nurcan Yalçın</cp:lastModifiedBy>
  <cp:revision>129</cp:revision>
  <dcterms:created xsi:type="dcterms:W3CDTF">2021-11-03T13:43:16Z</dcterms:created>
  <dcterms:modified xsi:type="dcterms:W3CDTF">2025-05-29T06:14:54Z</dcterms:modified>
</cp:coreProperties>
</file>